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463" r:id="rId3"/>
    <p:sldId id="484" r:id="rId4"/>
    <p:sldId id="487" r:id="rId5"/>
    <p:sldId id="488" r:id="rId6"/>
    <p:sldId id="486" r:id="rId7"/>
    <p:sldId id="491" r:id="rId8"/>
    <p:sldId id="492" r:id="rId9"/>
    <p:sldId id="489" r:id="rId10"/>
    <p:sldId id="490" r:id="rId11"/>
    <p:sldId id="493" r:id="rId12"/>
    <p:sldId id="494" r:id="rId13"/>
    <p:sldId id="49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4308B8"/>
    <a:srgbClr val="9D62BE"/>
    <a:srgbClr val="21EB26"/>
    <a:srgbClr val="D426E6"/>
    <a:srgbClr val="F09A1C"/>
    <a:srgbClr val="D1F22E"/>
    <a:srgbClr val="37C7E9"/>
    <a:srgbClr val="E6DA3A"/>
    <a:srgbClr val="249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88800" autoAdjust="0"/>
  </p:normalViewPr>
  <p:slideViewPr>
    <p:cSldViewPr>
      <p:cViewPr>
        <p:scale>
          <a:sx n="75" d="100"/>
          <a:sy n="75" d="100"/>
        </p:scale>
        <p:origin x="-2664" y="-7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tags" Target="../tags/tag103.xml"/><Relationship Id="rId16" Type="http://schemas.openxmlformats.org/officeDocument/2006/relationships/image" Target="../media/image107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102.png"/><Relationship Id="rId5" Type="http://schemas.openxmlformats.org/officeDocument/2006/relationships/tags" Target="../tags/tag106.xml"/><Relationship Id="rId15" Type="http://schemas.openxmlformats.org/officeDocument/2006/relationships/image" Target="../media/image106.png"/><Relationship Id="rId10" Type="http://schemas.openxmlformats.org/officeDocument/2006/relationships/image" Target="../media/image4.png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tags" Target="../tags/tag111.xml"/><Relationship Id="rId16" Type="http://schemas.openxmlformats.org/officeDocument/2006/relationships/image" Target="../media/image115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0.png"/><Relationship Id="rId5" Type="http://schemas.openxmlformats.org/officeDocument/2006/relationships/tags" Target="../tags/tag114.xml"/><Relationship Id="rId15" Type="http://schemas.openxmlformats.org/officeDocument/2006/relationships/image" Target="../media/image114.png"/><Relationship Id="rId10" Type="http://schemas.openxmlformats.org/officeDocument/2006/relationships/image" Target="../media/image4.png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20.xml"/><Relationship Id="rId7" Type="http://schemas.openxmlformats.org/officeDocument/2006/relationships/image" Target="../media/image4.png"/><Relationship Id="rId12" Type="http://schemas.openxmlformats.org/officeDocument/2006/relationships/image" Target="../media/image122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5" Type="http://schemas.openxmlformats.org/officeDocument/2006/relationships/tags" Target="../tags/tag122.xml"/><Relationship Id="rId10" Type="http://schemas.openxmlformats.org/officeDocument/2006/relationships/image" Target="../media/image120.png"/><Relationship Id="rId4" Type="http://schemas.openxmlformats.org/officeDocument/2006/relationships/tags" Target="../tags/tag121.xml"/><Relationship Id="rId9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5.xml"/><Relationship Id="rId21" Type="http://schemas.openxmlformats.org/officeDocument/2006/relationships/image" Target="../media/image12.png"/><Relationship Id="rId7" Type="http://schemas.openxmlformats.org/officeDocument/2006/relationships/tags" Target="../tags/tag9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8.png"/><Relationship Id="rId2" Type="http://schemas.openxmlformats.org/officeDocument/2006/relationships/tags" Target="../tags/tag4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tags" Target="../tags/tag12.xml"/><Relationship Id="rId19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image" Target="../media/image15.png"/><Relationship Id="rId39" Type="http://schemas.openxmlformats.org/officeDocument/2006/relationships/image" Target="../media/image28.png"/><Relationship Id="rId21" Type="http://schemas.openxmlformats.org/officeDocument/2006/relationships/tags" Target="../tags/tag33.xml"/><Relationship Id="rId34" Type="http://schemas.openxmlformats.org/officeDocument/2006/relationships/image" Target="../media/image23.png"/><Relationship Id="rId42" Type="http://schemas.openxmlformats.org/officeDocument/2006/relationships/image" Target="../media/image31.png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image" Target="../media/image18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9.png"/><Relationship Id="rId45" Type="http://schemas.openxmlformats.org/officeDocument/2006/relationships/image" Target="../media/image34.pn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image" Target="../media/image17.png"/><Relationship Id="rId36" Type="http://schemas.openxmlformats.org/officeDocument/2006/relationships/image" Target="../media/image25.png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image" Target="../media/image20.png"/><Relationship Id="rId44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4.png"/><Relationship Id="rId43" Type="http://schemas.openxmlformats.org/officeDocument/2006/relationships/image" Target="../media/image32.png"/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image" Target="../media/image4.png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20" Type="http://schemas.openxmlformats.org/officeDocument/2006/relationships/tags" Target="../tags/tag32.xml"/><Relationship Id="rId4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tags" Target="../tags/tag56.xml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image" Target="../media/image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tags" Target="../tags/tag58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64.png"/><Relationship Id="rId5" Type="http://schemas.openxmlformats.org/officeDocument/2006/relationships/tags" Target="../tags/tag61.xml"/><Relationship Id="rId15" Type="http://schemas.openxmlformats.org/officeDocument/2006/relationships/image" Target="../media/image4.png"/><Relationship Id="rId23" Type="http://schemas.openxmlformats.org/officeDocument/2006/relationships/image" Target="../media/image63.png"/><Relationship Id="rId10" Type="http://schemas.openxmlformats.org/officeDocument/2006/relationships/tags" Target="../tags/tag66.xml"/><Relationship Id="rId19" Type="http://schemas.openxmlformats.org/officeDocument/2006/relationships/image" Target="../media/image59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tags" Target="../tags/tag72.xml"/><Relationship Id="rId21" Type="http://schemas.openxmlformats.org/officeDocument/2006/relationships/image" Target="../media/image72.png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tags" Target="../tags/tag71.xml"/><Relationship Id="rId16" Type="http://schemas.openxmlformats.org/officeDocument/2006/relationships/image" Target="../media/image4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tags" Target="../tags/tag7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tags" Target="../tags/tag79.xml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4.png"/><Relationship Id="rId18" Type="http://schemas.openxmlformats.org/officeDocument/2006/relationships/image" Target="../media/image88.png"/><Relationship Id="rId3" Type="http://schemas.openxmlformats.org/officeDocument/2006/relationships/tags" Target="../tags/tag86.xml"/><Relationship Id="rId21" Type="http://schemas.openxmlformats.org/officeDocument/2006/relationships/image" Target="../media/image91.png"/><Relationship Id="rId7" Type="http://schemas.openxmlformats.org/officeDocument/2006/relationships/tags" Target="../tags/tag9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7.png"/><Relationship Id="rId2" Type="http://schemas.openxmlformats.org/officeDocument/2006/relationships/tags" Target="../tags/tag85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image" Target="../media/image94.png"/><Relationship Id="rId5" Type="http://schemas.openxmlformats.org/officeDocument/2006/relationships/tags" Target="../tags/tag88.xml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tags" Target="../tags/tag93.xml"/><Relationship Id="rId19" Type="http://schemas.openxmlformats.org/officeDocument/2006/relationships/image" Target="../media/image89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97.xml"/><Relationship Id="rId7" Type="http://schemas.openxmlformats.org/officeDocument/2006/relationships/image" Target="../media/image4.png"/><Relationship Id="rId12" Type="http://schemas.openxmlformats.org/officeDocument/2006/relationships/image" Target="../media/image99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8.png"/><Relationship Id="rId5" Type="http://schemas.openxmlformats.org/officeDocument/2006/relationships/tags" Target="../tags/tag99.xml"/><Relationship Id="rId10" Type="http://schemas.openxmlformats.org/officeDocument/2006/relationships/image" Target="../media/image97.png"/><Relationship Id="rId4" Type="http://schemas.openxmlformats.org/officeDocument/2006/relationships/tags" Target="../tags/tag98.xml"/><Relationship Id="rId9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8" y="1066800"/>
            <a:ext cx="334518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8" y="1625599"/>
            <a:ext cx="6398895" cy="180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0" y="2184400"/>
            <a:ext cx="7393305" cy="537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8" y="3711255"/>
            <a:ext cx="870585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0" y="3036251"/>
            <a:ext cx="587883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0" y="4382451"/>
            <a:ext cx="8650605" cy="232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" y="5057457"/>
            <a:ext cx="8162925" cy="5448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1" y="5949313"/>
            <a:ext cx="754570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8" y="1219200"/>
            <a:ext cx="344805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5946"/>
            <a:ext cx="816102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01899"/>
            <a:ext cx="5813870" cy="488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327400"/>
            <a:ext cx="4850321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89400"/>
            <a:ext cx="3947160" cy="1847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" y="4546600"/>
            <a:ext cx="4867466" cy="2125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80000"/>
            <a:ext cx="3329940" cy="230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" y="5425441"/>
            <a:ext cx="6450330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" y="1304289"/>
            <a:ext cx="7214235" cy="560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9" y="2271713"/>
            <a:ext cx="4451985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0" y="2814955"/>
            <a:ext cx="6610350" cy="215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9" y="3500754"/>
            <a:ext cx="8282940" cy="2362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0" y="4034155"/>
            <a:ext cx="6477000" cy="2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914400"/>
            <a:ext cx="8119872" cy="5412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8912"/>
            <a:ext cx="1586865" cy="2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143001"/>
            <a:ext cx="8183880" cy="55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1" y="1471106"/>
            <a:ext cx="574357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9" y="2133600"/>
            <a:ext cx="8002905" cy="48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9" y="3143250"/>
            <a:ext cx="6817995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3827145"/>
            <a:ext cx="1577340" cy="18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79" y="3827145"/>
            <a:ext cx="5756910" cy="487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4724400"/>
            <a:ext cx="183261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79" y="4720590"/>
            <a:ext cx="5922645" cy="234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5410200"/>
            <a:ext cx="872490" cy="1847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387339"/>
            <a:ext cx="403098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44201"/>
            <a:ext cx="2815209" cy="1937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7" y="1169987"/>
            <a:ext cx="3670745" cy="214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73" y="838200"/>
            <a:ext cx="2077974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74" y="1165256"/>
            <a:ext cx="3549015" cy="204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2303602"/>
            <a:ext cx="2834069" cy="21431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2667000"/>
            <a:ext cx="510540" cy="1280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4" y="3485870"/>
            <a:ext cx="3907346" cy="2143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4" y="3852469"/>
            <a:ext cx="2592324" cy="21431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4269780"/>
            <a:ext cx="7318878" cy="43560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1912600"/>
            <a:ext cx="8229997" cy="194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8" y="1524000"/>
            <a:ext cx="2475738" cy="21431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755" y="3437559"/>
            <a:ext cx="1723073" cy="2074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4849368"/>
            <a:ext cx="5573840" cy="18002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5257800"/>
            <a:ext cx="3183827" cy="21431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5638800"/>
            <a:ext cx="7318878" cy="44225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49368"/>
            <a:ext cx="1723073" cy="20745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71" y="2310574"/>
            <a:ext cx="858965" cy="204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4" y="2921000"/>
            <a:ext cx="1519047" cy="21431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" y="3223260"/>
            <a:ext cx="512064" cy="12954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6248401"/>
            <a:ext cx="2227136" cy="18002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6" y="6591300"/>
            <a:ext cx="515112" cy="12801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23" y="2921000"/>
            <a:ext cx="858965" cy="20402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70" y="6248401"/>
            <a:ext cx="858965" cy="2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11544"/>
            <a:ext cx="2465451" cy="180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1447800"/>
            <a:ext cx="1647444" cy="172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4" y="998685"/>
            <a:ext cx="5500116" cy="205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4" y="1345787"/>
            <a:ext cx="4906899" cy="2108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70561"/>
            <a:ext cx="2227136" cy="1800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5" y="1828800"/>
            <a:ext cx="2347151" cy="2091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2251560"/>
            <a:ext cx="512064" cy="1295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05374"/>
            <a:ext cx="2227136" cy="1800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99073"/>
            <a:ext cx="1327404" cy="1722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59" y="2590800"/>
            <a:ext cx="2996946" cy="2091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1689"/>
            <a:ext cx="2107121" cy="2125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28" y="3314700"/>
            <a:ext cx="2780919" cy="2057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733800"/>
            <a:ext cx="1008888" cy="17221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097369"/>
            <a:ext cx="4258818" cy="19373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4494784"/>
            <a:ext cx="621792" cy="1280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800600"/>
            <a:ext cx="4497134" cy="1937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257800"/>
            <a:ext cx="510540" cy="1295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38800"/>
            <a:ext cx="6292215" cy="2125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6107430"/>
            <a:ext cx="725424" cy="1295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73" y="5207698"/>
            <a:ext cx="1483043" cy="2297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74" y="6057329"/>
            <a:ext cx="1335596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914400"/>
            <a:ext cx="5345811" cy="214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1274456"/>
            <a:ext cx="1327404" cy="172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4" y="1731656"/>
            <a:ext cx="5345811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2" y="2092844"/>
            <a:ext cx="1327404" cy="172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569856"/>
            <a:ext cx="6293930" cy="2125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2" y="3781944"/>
            <a:ext cx="3303842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4219332"/>
            <a:ext cx="6547104" cy="1722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4652200"/>
            <a:ext cx="4867466" cy="2143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" y="5009388"/>
            <a:ext cx="7174992" cy="1722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2" y="5511830"/>
            <a:ext cx="5345811" cy="2143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" y="5923788"/>
            <a:ext cx="5474208" cy="1722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971800"/>
            <a:ext cx="4022217" cy="212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3429000"/>
            <a:ext cx="1965960" cy="1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36" y="990600"/>
            <a:ext cx="3015996" cy="874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41882"/>
            <a:ext cx="941832" cy="17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068830"/>
            <a:ext cx="3777044" cy="214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36" y="2057400"/>
            <a:ext cx="3960495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3" y="2438400"/>
            <a:ext cx="7967282" cy="1287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47287"/>
            <a:ext cx="3667316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28286"/>
            <a:ext cx="4502277" cy="212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02682"/>
            <a:ext cx="5939028" cy="2143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6377"/>
            <a:ext cx="4145661" cy="180023"/>
          </a:xfrm>
          <a:prstGeom prst="rect">
            <a:avLst/>
          </a:prstGeom>
        </p:spPr>
      </p:pic>
      <p:pic>
        <p:nvPicPr>
          <p:cNvPr id="1026" name="Picture 2" descr="Image result for folder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111295"/>
            <a:ext cx="873252" cy="6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28" y="5435600"/>
            <a:ext cx="612648" cy="114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5817117"/>
            <a:ext cx="1331976" cy="1478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6072904"/>
            <a:ext cx="1545336" cy="1737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2" y="6337300"/>
            <a:ext cx="830580" cy="1478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52" y="6608064"/>
            <a:ext cx="1053084" cy="173736"/>
          </a:xfrm>
          <a:prstGeom prst="rect">
            <a:avLst/>
          </a:prstGeom>
        </p:spPr>
      </p:pic>
      <p:sp>
        <p:nvSpPr>
          <p:cNvPr id="33" name="AutoShape 4" descr="Image result for arr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6" descr="Image result for arr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8" descr="Image result for arro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arrow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49285" y="6552691"/>
            <a:ext cx="979379" cy="2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2" y="1219200"/>
            <a:ext cx="3425571" cy="212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2" y="1741488"/>
            <a:ext cx="3187256" cy="212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2" y="2314100"/>
            <a:ext cx="2348865" cy="180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2" y="2744375"/>
            <a:ext cx="1754124" cy="172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3" y="2744375"/>
            <a:ext cx="1767650" cy="204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2" y="3494088"/>
            <a:ext cx="3187256" cy="1800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" y="3875088"/>
            <a:ext cx="690372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8" y="4332288"/>
            <a:ext cx="2708910" cy="180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2" y="4713288"/>
            <a:ext cx="903732" cy="172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274312"/>
            <a:ext cx="2827211" cy="1800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" y="5703888"/>
            <a:ext cx="6219444" cy="1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1535112"/>
            <a:ext cx="7254050" cy="214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2220912"/>
            <a:ext cx="7607237" cy="214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2833685"/>
            <a:ext cx="1501902" cy="214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" y="3505200"/>
            <a:ext cx="1261872" cy="1800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1" y="3898900"/>
            <a:ext cx="7176516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ar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58" y="152400"/>
            <a:ext cx="1131877" cy="5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3" y="1295400"/>
            <a:ext cx="315658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5465826" cy="26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pply a function to an RDD to obtain another RDD.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What does the following do?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import random&#10;&#10;def f(p):&#10;    x, y = random.random(), random.random()&#10;    return x*x + y*y &lt; 1&#10;&#10;n = 1000000&#10;m = sc.parallelize(range(n)).filter(f).count()&#10;&#10;print(4*m/n)&#10; &#10;\end{verbatim}&#10;}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Spark does {\bf lazy evaluations}.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ransformations are not executed until and action occurs.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ven $\texttt{sc.parallelize([...])}$ and &#10;$\texttt{sc.textFile(&quot;...&quot;)}$&#10;don't do\\ anything until required.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o force Spark to do the transformations, run actions like&#10;\texttt{count()} and \texttt{take(n)}.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, you will not see any errors until an action occurs.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ark tries to keep RDDs in memory but writes to disk if there is &#10;no memory.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you need to use an RDD multiple times, as Spark to cache it by calling\\&#10;\texttt{myrdd.cache()}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n you don't need it any more you can call \texttt{myrdd.unpersist()}.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Actions.}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Things to explore on your own: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unctions on Pair RDDs, where each object in the list is a key-value pair.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reduceByKey(func), groupByKey(), mapValues(func),\\&#10;flatMapValues(func), keys()}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countByKey(), collectAsMap(), lookup(key)}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Functions on Partitions of an RDD: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&#10;mapPartitions(), mapPartitionsWithIndex()&#10;}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Operations on numeric RDDs: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count(), mean(), sum(), max(), min(), variance(),\\ sampleVariance(), &#10;stddev(), sampleStdev()&#10;}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you have a program \texttt{wordcount.py} &#10;(code shown on\\&#10;the next slide)&#10;which takes as argument the name of a text file.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you can execute the file as follows: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mpute a result based on an RDD.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spark-submit --master local wordcount.py input.txt}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you are running it on a cluster where YARN is the cluster manager,&#10;use: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spark-submit --master yarn wordcount.py input.txt}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usepackage{listings}&#10;\pagestyle{empty}&#10;\definecolor{codegreen}{rgb}{0,0.6,0}&#10;\definecolor{codegray}{rgb}{0.5,0.5,0.5}&#10;\definecolor{codepurple}{rgb}{0.58,0,0.82}&#10;\definecolor{backcolour}{rgb}{0.95,0.95,0.92}&#10; &#10;\lstdefinestyle{mystyle}{&#10;    backgroundcolor=\color{backcolour},   &#10;    commentstyle=\color{codegreen},&#10;    keywordstyle=\color{magenta},&#10;    numberstyle=\tiny\color{codegray},&#10;    stringstyle=\color{codepurple},&#10;    basicstyle=\footnotesize,&#10;    breakatwhitespace=false,         &#10;    breaklines=true,                 &#10;    captionpos=b,                    &#10;    keepspaces=true,                 &#10;    numbers=left,                    &#10;    numbersep=5pt,                  &#10;    showspaces=false,                &#10;    showstringspaces=false,&#10;    showtabs=false,                  &#10;    tabsize=2&#10;}&#10; &#10;\lstset{style=mystyle}&#10;&#10;\begin{document}&#10;\begin{lstlisting}[language=Python]&#10;from pyspark import SparkConf, SparkContext&#10;import sys&#10;import string&#10;&#10;def count(sc,filename):&#10;   lines = sc.textFile(filename)&#10;   words = lines.flatMap(getWords).map(lambda x: (x,1))&#10;   print(&quot;No. of partitions in words RDD= {}.\n&quot;.format(words.getNumPartitions()))&#10;   wordcount = words.reduceByKey(lambda x,y: x+y)&#10;   countword = wordcount.map(lambda pair: (pair[1], pair[0]))&#10;   top = countword.sortByKey(False).take(100)&#10;   for (count,word) in top:&#10;      print(word, count)&#10;&#10;def getWords(line):&#10;   words = line.strip().lower().split()&#10;   return list( map(lambda w: w.strip(string.punctuation), words) )&#10;  &#10;if __name__ == &quot;__main__&quot;:&#10;&#10;   cf = SparkConf().setAppName(&quot;Word Count&quot;)&#10;   sc   = SparkContext(conf=cf)&#10;   filename = sys.argv[1]&#10;   count(sc, filename)&#10;&#10;&#10;&#10;\end{lstlisting}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tt{wordcount.py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data = [1,2,3,4,5,6,7,8]&#10;\end{verbatim}&#10;}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 = sc.parallelize(data, 2)&#10;\end{verbatim}&#10;}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normal python list}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convert to RDD with $2$ partitions&#10;}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getNumPartitions()&#10;\end{verbatim}&#10;}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2&#10;\end{verbatim}&#10;&#10;&#10;\end{document}"/>
  <p:tag name="IGUANATEXSIZE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newrdd = myrdd.map(lambda x: x+1)&#10;\end{verbatim}&#10;}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newrdd.toDebugString()&#10;\end{verbatim}&#10;}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b'(2) PythonRDD[2] at RDD at PythonRDD.scala:48 []\n &#10;|  ParallelCollectionRDD[0] at parallelize at PythonRDD.scala:489 []'&#10;\end{verbatim}&#10;\end{document}"/>
  <p:tag name="IGUANATEXSIZE" val="8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b'(2) ParallelCollectionRDD[0] at parallelize at PythonRDD.scala:489 []'&#10;\end{verbatim}&#10;\end{document}"/>
  <p:tag name="IGUANATEXSIZE" val="9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toDebugString()&#10;\end{verbatim}&#10;}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transformation}&#10;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 = newrdd.filter(lambda x: x%2 == 1)\end{verbatim}&#10;}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toDebugString()&#10;\end{verbatim}&#10;}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b'(2) PythonRDD[3] at RDD at PythonRDD.scala:48 []\n &#10;| ParallelCollectionRDD[0] at parallelize at PythonRDD.scala:489 []'&#10;\end{verbatim}&#10;\end{document}"/>
  <p:tag name="IGUANATEXSIZE" val="8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transformation}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action}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park provides an abstraction called RDD (Resilient Distributed Dataset)&#10;\\for programming.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count()&#10;\end{verbatim}&#10;}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8&#10;\end{verbatim}&#10;&#10;&#10;\end{document}"/>
  <p:tag name="IGUANATEXSIZE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count()&#10;\end{verbatim}&#10;}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4&#10;\end{verbatim}&#10;&#10;&#10;\end{document}"/>
  <p:tag name="IGUANATEXSIZE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action}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action}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collect()&#10;\end{verbatim}&#10;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3, 5, 7, 9]&#10;\end{verbatim}&#10;&#10;&#10;\end{document}"/>
  <p:tag name="IGUANATEXSIZE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 This action converts the entire rdd into a python list}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&#10;\# at the driver. Never do this with a large RDD!&#10;}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t is an immutable, distributed collection of objects.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first()&#10;\end{verbatim}&#10;}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Get the first element.&#10;}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3&#10;\end{verbatim}&#10;&#10;&#10;\end{document}"/>
  <p:tag name="IGUANATEXSIZE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take(3)&#10;\end{verbatim}&#10;}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3, 5, 7]&#10;\end{verbatim}&#10;&#10;&#10;\end{document}"/>
  <p:tag name="IGUANATEXSIZE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Get the first three elements.&#10;}&#10;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top(2)&#10;\end{verbatim}&#10;}&#10;\end{document}"/>
  <p:tag name="IGUANATEXSIZE" val="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Get the top two elements.&#10;}&#10;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9, 7]&#10;\end{verbatim}&#10;&#10;&#10;\end{document}"/>
  <p:tag name="IGUANATEXSIZE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reduce(lambda a, b: a+b)&#10;\end{verbatim}&#10;}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ach RDD is split into multiple partitions which  may reside on &#10;different\\ nodes of a cluster.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24&#10;\end{verbatim}&#10;&#10;&#10;\end{document}"/>
  <p:tag name="IGUANATEXSIZE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reduce(lambda a, b: a - b)&#10;\end{verbatim}&#10;}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0&#10;\end{verbatim}&#10;&#10;&#10;\end{document}"/>
  <p:tag name="IGUANATEXSIZE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lteredrdd.repartition(4).reduce(lambda a, b: a - b)&#10;\end{verbatim}&#10;}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-18&#10;\end{verbatim}&#10;&#10;&#10;\end{document}"/>
  <p:tag name="IGUANATEXSIZE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(3-5) - (7-9)&#10;}&#10;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((3-5)-7)-9&#10;}&#10;&#10;\end{document}"/>
  <p:tag name="IGUANATEXSIZE" val="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takeSample(withReplacement=True, num=3)&#10;\end{verbatim}&#10;}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7, 7, 4]&#10;\end{verbatim}&#10;&#10;&#10;\end{document}"/>
  <p:tag name="IGUANATEXSIZE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takeSample(withReplacement=True, num=3)&#10;\end{verbatim}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In a typical Spark program, we have the following operations: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6, 4, 5]&#10;\end{verbatim}&#10;&#10;&#10;\end{document}"/>
  <p:tag name="IGUANATEXSIZE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pititiverdd = sc.parallelize([1,2,3,1,4,7,3,1,3,4])&#10;\end{verbatim}&#10;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pititiverdd.countByValue()&#10;\end{verbatim}&#10;}&#10;\end{document}"/>
  <p:tag name="IGUANATEXSIZE" val="1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defaultdict(&lt;class 'int'&gt;, {1: 3, 2: 1, 3: 3, 4: 2, 7: 1})&#10;\end{verbatim}&#10;\end{document}"/>
  <p:tag name="IGUANATEXSIZE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map(lambda x: [x-1, x+1]).collect()&#10;\end{verbatim}&#10;}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[0, 2], [1, 3], [2, 4], [3, 5], [4, 6], [5, 7], [6, 8], [7, 9]]&#10;\end{verbatim}&#10;&#10;&#10;\end{document}"/>
  <p:tag name="IGUANATEXSIZE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myrdd.flatMap(lambda x: [x-1, x+1]).collect()&#10;\end{verbatim}&#10;}&#10;\end{document}"/>
  <p:tag name="IGUANATEXSIZE" val="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0, 2, 1, 3, 2, 4, 3, 5, 4, 6, 5, 7, 6, 8, 7, 9]&#10;\end{verbatim}&#10;&#10;&#10;\end{document}"/>
  <p:tag name="IGUANATEXSIZE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pititiverdd.distinct().collect()&#10;\end{verbatim}&#10;}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1, 2, 3, 4, 7]&#10;\end{verbatim}&#10;\end{document}"/>
  <p:tag name="IGUANATEXSIZE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RDD creation.}  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Betty bought a bit of butter, \\&#10;But the butter was so bitter, \\&#10;So she bought some better butter, \\&#10;To make the bitter butter better.&#10;\end{document}"/>
  <p:tag name="IGUANATEXSIZE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betty.txt&#10;\end{verbatim}&#10;&#10;&#10;\end{document}"/>
  <p:tag name="IGUANATEXSIZE" val="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lines = sc.textFile(&quot;betty.txt&quot;)&#10;\end{verbatim}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create an RDD of lines from betty.txt&#10;}&#10;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import string&#10;&#10;def getWords(line):&#10;   words = line.strip().lower().split()&#10;   return list( map(lambda w: w.strip(string.punctuation), words) )&#10;\end{verbatim}&#10;}&#10;\end{document}"/>
  <p:tag name="IGUANATEXSIZE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ords = lines.flatMap(getWords)&#10;\end{verbatim}&#10;}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c_pairs = words.map(lambda w: (w, 1))&#10;\end{verbatim}&#10;}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ordcounts = wc_pairs.reduceByKey(lambda x,y: x+y)&#10;\end{verbatim}&#10;}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ordcounts.saveAsTextFile(&quot;counts&quot;)&#10;\end{verbatim}&#10;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counts&#10;\end{verbatim}&#10;&#10;&#10;\end{document}"/>
  <p:tag name="IGUANATEXSIZE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reate an RDD by loading a dataset or distributing\\ &#10;a collection of elements.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._SUCCESS.crc&#10;\end{verbatim}&#10;&#10;&#10;\end{document}"/>
  <p:tag name="IGUANATEXSIZE" val="1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.part-00000.crc&#10;\end{verbatim}&#10;&#10;&#10;\end{document}"/>
  <p:tag name="IGUANATEXSIZE" val="1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_SUCCESS&#10;\end{verbatim}&#10;&#10;&#10;\end{document}"/>
  <p:tag name="IGUANATEXSIZE" val="1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part-00000&#10;\end{verbatim}&#10;&#10;&#10;\end{document}"/>
  <p:tag name="IGUANATEXSIZE" val="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 = sc.parallelize([1, 2, 3])&#10;\end{verbatim}&#10;}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B = sc.parallelize([3,4,5])&#10;\end{verbatim}&#10;}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union(B).collect()&#10;\end{verbatim}&#10;}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1,2,3,3,4,5]&#10;\end{verbatim}&#10;\end{document}"/>
  <p:tag name="IGUANATEXSIZE" val="1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{blue}{\em \#&#10;not a set union&#10;}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intersection(B).collect()&#10;\end{verbatim}&#10;}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Transformations.}  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3]&#10;\end{verbatim}&#10;\end{document}"/>
  <p:tag name="IGUANATEXSIZE" val="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subtract(B).collect()&#10;\end{verbatim}&#10;}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1,2]&#10;\end{verbatim}&#10;\end{document}"/>
  <p:tag name="IGUANATEXSIZE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cartesian(B).collect()&#10;\end{verbatim}&#10;}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(1,3),(1,4),(1,5),(2,3),(2,4),(2,5),(3,3),(3,4),(3,5)]&#10;\end{verbatim}&#10;\end{document}"/>
  <p:tag name="IGUANATEXSIZE" val="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 = sc.parallelize([ ('x', 1), ('y', 2), ('x', 3), ('z', 4)])&#10;\end{verbatim}&#10;}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S = sc.parallelize([('x', 10), ('y', 20), ('y', 30), ('w', 40)])\end{verbatim}&#10;}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J = R.join(S)&#10;\end{verbatim}&#10;}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J.collect()&#10;\end{verbatim}&#10;}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definecolor{grey}{rgb}{0.52, 0.52, 0.51}&#10;\begin{verbatim}&#10;&gt;&gt;&gt; [('y', (2, 20)), ('y', (2, 30)), ('x', (1, 10)), ('x', (3, 10))]&#10;\end{verbatim}&#10;&#10;&#10;\end{document}"/>
  <p:tag name="IGUANATEXSIZE" val="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35739</TotalTime>
  <Words>1</Words>
  <Application>Microsoft Office PowerPoint</Application>
  <PresentationFormat>On-screen Show (4:3)</PresentationFormat>
  <Paragraphs>1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682</cp:revision>
  <dcterms:created xsi:type="dcterms:W3CDTF">2014-01-26T12:33:15Z</dcterms:created>
  <dcterms:modified xsi:type="dcterms:W3CDTF">2018-02-02T20:38:54Z</dcterms:modified>
</cp:coreProperties>
</file>